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128" d="100"/>
          <a:sy n="128" d="100"/>
        </p:scale>
        <p:origin x="-19000" y="-397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10/23/2019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10/23/2019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6.png"/><Relationship Id="rId11" Type="http://schemas.openxmlformats.org/officeDocument/2006/relationships/image" Target="../media/image38.png"/><Relationship Id="rId5" Type="http://schemas.openxmlformats.org/officeDocument/2006/relationships/image" Target="../media/image75.png"/><Relationship Id="rId10" Type="http://schemas.openxmlformats.org/officeDocument/2006/relationships/image" Target="../media/image15.png"/><Relationship Id="rId4" Type="http://schemas.openxmlformats.org/officeDocument/2006/relationships/image" Target="../media/image74.jpe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7.png"/><Relationship Id="rId7" Type="http://schemas.openxmlformats.org/officeDocument/2006/relationships/image" Target="../media/image83.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2.png"/><Relationship Id="rId11" Type="http://schemas.openxmlformats.org/officeDocument/2006/relationships/image" Target="../media/image24.jpeg"/><Relationship Id="rId5" Type="http://schemas.openxmlformats.org/officeDocument/2006/relationships/image" Target="../media/image81.png"/><Relationship Id="rId10" Type="http://schemas.openxmlformats.org/officeDocument/2006/relationships/image" Target="../media/image23.jpeg"/><Relationship Id="rId4" Type="http://schemas.openxmlformats.org/officeDocument/2006/relationships/image" Target="../media/image80.jpe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5" Type="http://schemas.openxmlformats.org/officeDocument/2006/relationships/image" Target="../media/image96.jpeg"/><Relationship Id="rId10" Type="http://schemas.openxmlformats.org/officeDocument/2006/relationships/image" Target="../media/image5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jpeg"/><Relationship Id="rId3" Type="http://schemas.openxmlformats.org/officeDocument/2006/relationships/image" Target="../media/image38.png"/><Relationship Id="rId7" Type="http://schemas.openxmlformats.org/officeDocument/2006/relationships/image" Target="../media/image99.png"/><Relationship Id="rId12" Type="http://schemas.openxmlformats.org/officeDocument/2006/relationships/image" Target="../media/image104.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45.jpe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08.png"/><Relationship Id="rId7" Type="http://schemas.openxmlformats.org/officeDocument/2006/relationships/image" Target="../media/image112.jpeg"/><Relationship Id="rId12" Type="http://schemas.openxmlformats.org/officeDocument/2006/relationships/image" Target="../media/image35.png"/><Relationship Id="rId17" Type="http://schemas.openxmlformats.org/officeDocument/2006/relationships/image" Target="../media/image116.jpe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26.xml"/><Relationship Id="rId6" Type="http://schemas.openxmlformats.org/officeDocument/2006/relationships/image" Target="../media/image111.jpeg"/><Relationship Id="rId11" Type="http://schemas.openxmlformats.org/officeDocument/2006/relationships/image" Target="../media/image34.png"/><Relationship Id="rId5" Type="http://schemas.openxmlformats.org/officeDocument/2006/relationships/image" Target="../media/image110.jpeg"/><Relationship Id="rId15" Type="http://schemas.openxmlformats.org/officeDocument/2006/relationships/image" Target="../media/image115.png"/><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32.png"/><Relationship Id="rId14" Type="http://schemas.openxmlformats.org/officeDocument/2006/relationships/image" Target="../media/image1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987" cy="786386"/>
            <a:chOff x="-784793" y="2224871"/>
            <a:chExt cx="1736204"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78904" y="2287497"/>
              <a:ext cx="1630315" cy="3657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96525" y="3480027"/>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830843" cy="786385"/>
            <a:chOff x="-837987" y="1915807"/>
            <a:chExt cx="1806301"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674205" y="1934768"/>
              <a:ext cx="1642519" cy="407188"/>
              <a:chOff x="-608954" y="1989351"/>
              <a:chExt cx="1642519" cy="407188"/>
            </a:xfrm>
          </p:grpSpPr>
          <p:sp>
            <p:nvSpPr>
              <p:cNvPr id="267" name="Rectangle 266">
                <a:extLst>
                  <a:ext uri="{FF2B5EF4-FFF2-40B4-BE49-F238E27FC236}">
                    <a16:creationId xmlns:a16="http://schemas.microsoft.com/office/drawing/2014/main" id="{5CA8A285-FA75-4DED-8538-76499F620047}"/>
                  </a:ext>
                </a:extLst>
              </p:cNvPr>
              <p:cNvSpPr/>
              <p:nvPr/>
            </p:nvSpPr>
            <p:spPr>
              <a:xfrm>
                <a:off x="-608954" y="1989351"/>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90290" y="2016323"/>
                <a:ext cx="1423855"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606629" cy="685598"/>
                <a:chOff x="3647997" y="2501661"/>
                <a:chExt cx="1738880"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5991" y="2545315"/>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2"/>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838250" y="510241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1"/>
              <a:ext cx="2912458" cy="1436476"/>
              <a:chOff x="6875109" y="6834867"/>
              <a:chExt cx="2912458" cy="1436476"/>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34336" cy="2839747"/>
                  <a:chOff x="17931739" y="4785306"/>
                  <a:chExt cx="5434336"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95391" cy="786385"/>
                    <a:chOff x="20856335" y="4800388"/>
                    <a:chExt cx="2395391"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54494" cy="786385"/>
                    <a:chOff x="20862272" y="6437880"/>
                    <a:chExt cx="2454494"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327775" y="6489083"/>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7853" y="3335575"/>
                <a:ext cx="2858563" cy="3896798"/>
                <a:chOff x="23497853" y="3335575"/>
                <a:chExt cx="2858563" cy="3896798"/>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a:endCxn id="364" idx="2"/>
                </p:cNvCxnSpPr>
                <p:nvPr/>
              </p:nvCxnSpPr>
              <p:spPr>
                <a:xfrm>
                  <a:off x="23497853" y="6235736"/>
                  <a:ext cx="200289" cy="10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a:endCxn id="368" idx="2"/>
                </p:cNvCxnSpPr>
                <p:nvPr/>
              </p:nvCxnSpPr>
              <p:spPr>
                <a:xfrm flipV="1">
                  <a:off x="23505084" y="7229963"/>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38"/>
          <a:srcRect l="10563" t="32169" r="79236" b="45103"/>
          <a:stretch/>
        </p:blipFill>
        <p:spPr>
          <a:xfrm>
            <a:off x="26252451" y="7282239"/>
            <a:ext cx="667512" cy="786384"/>
          </a:xfrm>
          <a:prstGeom prst="ellipse">
            <a:avLst/>
          </a:prstGeom>
          <a:ln>
            <a:solidFill>
              <a:schemeClr val="accent1"/>
            </a:solidFill>
          </a:ln>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grpSp>
        <p:nvGrpSpPr>
          <p:cNvPr id="359" name="Group 358">
            <a:extLst>
              <a:ext uri="{FF2B5EF4-FFF2-40B4-BE49-F238E27FC236}">
                <a16:creationId xmlns:a16="http://schemas.microsoft.com/office/drawing/2014/main" id="{6F3EC7CA-8B98-401D-9396-30AFB0F44A4B}"/>
              </a:ext>
            </a:extLst>
          </p:cNvPr>
          <p:cNvGrpSpPr/>
          <p:nvPr/>
        </p:nvGrpSpPr>
        <p:grpSpPr>
          <a:xfrm>
            <a:off x="23286662" y="5874113"/>
            <a:ext cx="2644873" cy="786384"/>
            <a:chOff x="23713864" y="5648171"/>
            <a:chExt cx="2644873" cy="786384"/>
          </a:xfrm>
        </p:grpSpPr>
        <p:sp>
          <p:nvSpPr>
            <p:cNvPr id="361" name="TextBox 360">
              <a:extLst>
                <a:ext uri="{FF2B5EF4-FFF2-40B4-BE49-F238E27FC236}">
                  <a16:creationId xmlns:a16="http://schemas.microsoft.com/office/drawing/2014/main" id="{AC3E77AF-0C96-4EF9-B0CC-F2CE1E22E154}"/>
                </a:ext>
              </a:extLst>
            </p:cNvPr>
            <p:cNvSpPr txBox="1"/>
            <p:nvPr/>
          </p:nvSpPr>
          <p:spPr>
            <a:xfrm>
              <a:off x="23990441" y="572023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Brenda Olmos</a:t>
              </a:r>
              <a:endParaRPr lang="en-US" sz="1100" b="1" dirty="0">
                <a:solidFill>
                  <a:schemeClr val="bg1"/>
                </a:solidFill>
              </a:endParaRPr>
            </a:p>
            <a:p>
              <a:r>
                <a:rPr lang="en-US" sz="1050" b="1" dirty="0">
                  <a:solidFill>
                    <a:schemeClr val="bg1"/>
                  </a:solidFill>
                </a:rPr>
                <a:t>          </a:t>
              </a:r>
              <a:r>
                <a:rPr lang="en-US" sz="1000" b="1" dirty="0">
                  <a:solidFill>
                    <a:schemeClr val="bg1"/>
                  </a:solidFill>
                </a:rPr>
                <a:t>Purchasing Project Specialist</a:t>
              </a:r>
            </a:p>
            <a:p>
              <a:r>
                <a:rPr lang="en-US" sz="1000" b="1" dirty="0">
                  <a:solidFill>
                    <a:schemeClr val="bg1"/>
                  </a:solidFill>
                </a:rPr>
                <a:t>           Productivity Workshop</a:t>
              </a:r>
            </a:p>
          </p:txBody>
        </p:sp>
        <p:pic>
          <p:nvPicPr>
            <p:cNvPr id="364" name="Picture 363">
              <a:extLst>
                <a:ext uri="{FF2B5EF4-FFF2-40B4-BE49-F238E27FC236}">
                  <a16:creationId xmlns:a16="http://schemas.microsoft.com/office/drawing/2014/main" id="{203DF797-7D3C-4D24-A721-9DFEC39EED61}"/>
                </a:ext>
              </a:extLst>
            </p:cNvPr>
            <p:cNvPicPr preferRelativeResize="0">
              <a:picLocks/>
            </p:cNvPicPr>
            <p:nvPr/>
          </p:nvPicPr>
          <p:blipFill rotWithShape="1">
            <a:blip r:embed="rId38"/>
            <a:srcRect l="10563" t="32169" r="79236" b="45103"/>
            <a:stretch/>
          </p:blipFill>
          <p:spPr>
            <a:xfrm>
              <a:off x="23713864" y="5648171"/>
              <a:ext cx="667512" cy="786384"/>
            </a:xfrm>
            <a:prstGeom prst="ellipse">
              <a:avLst/>
            </a:prstGeom>
            <a:ln>
              <a:solidFill>
                <a:schemeClr val="accent1"/>
              </a:solidFill>
            </a:ln>
          </p:spPr>
        </p:pic>
      </p:grpSp>
      <p:grpSp>
        <p:nvGrpSpPr>
          <p:cNvPr id="366" name="Group 365">
            <a:extLst>
              <a:ext uri="{FF2B5EF4-FFF2-40B4-BE49-F238E27FC236}">
                <a16:creationId xmlns:a16="http://schemas.microsoft.com/office/drawing/2014/main" id="{3A798FFB-FF7E-4D7F-85CA-A89A9686CE1D}"/>
              </a:ext>
            </a:extLst>
          </p:cNvPr>
          <p:cNvGrpSpPr/>
          <p:nvPr/>
        </p:nvGrpSpPr>
        <p:grpSpPr>
          <a:xfrm>
            <a:off x="23304592" y="6867251"/>
            <a:ext cx="2626943" cy="786384"/>
            <a:chOff x="23707684" y="6487430"/>
            <a:chExt cx="2626943" cy="786384"/>
          </a:xfrm>
        </p:grpSpPr>
        <p:sp>
          <p:nvSpPr>
            <p:cNvPr id="367" name="TextBox 366">
              <a:extLst>
                <a:ext uri="{FF2B5EF4-FFF2-40B4-BE49-F238E27FC236}">
                  <a16:creationId xmlns:a16="http://schemas.microsoft.com/office/drawing/2014/main" id="{C0902B09-BCBE-4241-A739-4266CAE10A9B}"/>
                </a:ext>
              </a:extLst>
            </p:cNvPr>
            <p:cNvSpPr txBox="1"/>
            <p:nvPr/>
          </p:nvSpPr>
          <p:spPr>
            <a:xfrm>
              <a:off x="23966331" y="65265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8" name="Picture 367">
              <a:extLst>
                <a:ext uri="{FF2B5EF4-FFF2-40B4-BE49-F238E27FC236}">
                  <a16:creationId xmlns:a16="http://schemas.microsoft.com/office/drawing/2014/main" id="{E3618FC0-CCBF-441A-9F66-A023F9C690D5}"/>
                </a:ext>
              </a:extLst>
            </p:cNvPr>
            <p:cNvPicPr preferRelativeResize="0">
              <a:picLocks/>
            </p:cNvPicPr>
            <p:nvPr/>
          </p:nvPicPr>
          <p:blipFill rotWithShape="1">
            <a:blip r:embed="rId38"/>
            <a:srcRect l="10563" t="32169" r="79236" b="45103"/>
            <a:stretch/>
          </p:blipFill>
          <p:spPr>
            <a:xfrm>
              <a:off x="23707684" y="6487430"/>
              <a:ext cx="667512" cy="786384"/>
            </a:xfrm>
            <a:prstGeom prst="ellipse">
              <a:avLst/>
            </a:prstGeom>
            <a:ln>
              <a:solidFill>
                <a:schemeClr val="accent1"/>
              </a:solidFill>
            </a:ln>
          </p:spPr>
        </p:pic>
      </p:gr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sp>
        <p:nvSpPr>
          <p:cNvPr id="400" name="TextBox 399">
            <a:extLst>
              <a:ext uri="{FF2B5EF4-FFF2-40B4-BE49-F238E27FC236}">
                <a16:creationId xmlns:a16="http://schemas.microsoft.com/office/drawing/2014/main" id="{9CE0750F-70E7-48BE-AB6C-7614652112A7}"/>
              </a:ext>
            </a:extLst>
          </p:cNvPr>
          <p:cNvSpPr txBox="1"/>
          <p:nvPr/>
        </p:nvSpPr>
        <p:spPr>
          <a:xfrm>
            <a:off x="7522762" y="694160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7649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800" b="1" dirty="0">
                <a:solidFill>
                  <a:schemeClr val="bg1"/>
                </a:solidFill>
              </a:rPr>
              <a:t>Prj Mgr, MTY MEX</a:t>
            </a:r>
          </a:p>
          <a:p>
            <a:r>
              <a:rPr lang="en-US" sz="2800" dirty="0">
                <a:solidFill>
                  <a:schemeClr val="bg1"/>
                </a:solidFill>
              </a:rPr>
              <a:t>	QVE, CoS, SBO G´s</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72858" y="4849834"/>
            <a:ext cx="14194" cy="635733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6251" y="5012672"/>
            <a:ext cx="7535" cy="631126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35498" y="6660615"/>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11748266" y="6653989"/>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5" idx="2"/>
          </p:cNvCxnSpPr>
          <p:nvPr/>
        </p:nvCxnSpPr>
        <p:spPr>
          <a:xfrm>
            <a:off x="11753786" y="8964786"/>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21508395" y="4910203"/>
            <a:ext cx="26503" cy="63238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494663" y="6621250"/>
            <a:ext cx="60826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37" idx="2"/>
          </p:cNvCxnSpPr>
          <p:nvPr/>
        </p:nvCxnSpPr>
        <p:spPr>
          <a:xfrm>
            <a:off x="21494663" y="6629046"/>
            <a:ext cx="610641" cy="16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94663" y="8931556"/>
            <a:ext cx="608261" cy="790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910996" y="578094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22880520" y="807535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Prj Manager,  MTY MEX</a:t>
            </a:r>
          </a:p>
          <a:p>
            <a:r>
              <a:rPr lang="en-US" sz="2800" dirty="0">
                <a:solidFill>
                  <a:schemeClr val="bg1"/>
                </a:solidFill>
              </a:rPr>
              <a:t>	 QVE, CoS, SBO D2-M2</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Prj Manager,  MTY ME</a:t>
            </a:r>
          </a:p>
          <a:p>
            <a:r>
              <a:rPr lang="en-US" sz="2800" dirty="0">
                <a:solidFill>
                  <a:schemeClr val="bg1"/>
                </a:solidFill>
              </a:rPr>
              <a:t>	 QVE, CoS, SBO K3</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4814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s-MX" sz="2800" b="1" dirty="0">
                <a:solidFill>
                  <a:schemeClr val="bg1"/>
                </a:solidFill>
              </a:rPr>
              <a:t>Prj Manager, MTY MX</a:t>
            </a:r>
            <a:endParaRPr lang="en-US" sz="2800" b="1" dirty="0">
              <a:solidFill>
                <a:schemeClr val="bg1"/>
              </a:solidFill>
            </a:endParaRPr>
          </a:p>
        </p:txBody>
      </p:sp>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105304" y="5565459"/>
            <a:ext cx="2130552" cy="2130552"/>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585978" y="5599546"/>
            <a:ext cx="2130552" cy="2122138"/>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6"/>
          <a:stretch>
            <a:fillRect/>
          </a:stretch>
        </p:blipFill>
        <p:spPr>
          <a:xfrm>
            <a:off x="22102924" y="7884729"/>
            <a:ext cx="2130552" cy="210945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8"/>
          <a:stretch>
            <a:fillRect/>
          </a:stretch>
        </p:blipFill>
        <p:spPr>
          <a:xfrm>
            <a:off x="3028997" y="7811670"/>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9"/>
          <a:stretch>
            <a:fillRect/>
          </a:stretch>
        </p:blipFill>
        <p:spPr>
          <a:xfrm>
            <a:off x="3028997" y="10164933"/>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0"/>
          <a:stretch>
            <a:fillRect/>
          </a:stretch>
        </p:blipFill>
        <p:spPr>
          <a:xfrm>
            <a:off x="12604266" y="7955677"/>
            <a:ext cx="2130552" cy="2018218"/>
          </a:xfrm>
          <a:prstGeom prst="ellipse">
            <a:avLst/>
          </a:prstGeom>
          <a:ln>
            <a:solidFill>
              <a:schemeClr val="tx1"/>
            </a:solidFill>
          </a:ln>
          <a:effectLst>
            <a:outerShdw blurRad="190500" algn="tl" rotWithShape="0">
              <a:srgbClr val="000000">
                <a:alpha val="70000"/>
              </a:srgbClr>
            </a:outerShdw>
          </a:effectLst>
        </p:spPr>
      </p:pic>
      <p:sp>
        <p:nvSpPr>
          <p:cNvPr id="40" name="TextBox 39">
            <a:extLst>
              <a:ext uri="{FF2B5EF4-FFF2-40B4-BE49-F238E27FC236}">
                <a16:creationId xmlns:a16="http://schemas.microsoft.com/office/drawing/2014/main" id="{490661C8-08F6-4DA2-A111-A227AB35FF5B}"/>
              </a:ext>
            </a:extLst>
          </p:cNvPr>
          <p:cNvSpPr txBox="1"/>
          <p:nvPr/>
        </p:nvSpPr>
        <p:spPr>
          <a:xfrm>
            <a:off x="13289682" y="1047714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488196" y="10271922"/>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880520" y="1036937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079034" y="10164156"/>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753786" y="11341770"/>
            <a:ext cx="73441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20340" y="11227395"/>
            <a:ext cx="558694" cy="660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62375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646B221-8A84-4F52-9364-83A4693EEF13}"/>
              </a:ext>
            </a:extLst>
          </p:cNvPr>
          <p:cNvSpPr/>
          <p:nvPr/>
        </p:nvSpPr>
        <p:spPr>
          <a:xfrm>
            <a:off x="5014611" y="55981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61" name="Group 60">
            <a:extLst>
              <a:ext uri="{FF2B5EF4-FFF2-40B4-BE49-F238E27FC236}">
                <a16:creationId xmlns:a16="http://schemas.microsoft.com/office/drawing/2014/main" id="{81790259-63A3-410D-B637-5095E3CE081B}"/>
              </a:ext>
            </a:extLst>
          </p:cNvPr>
          <p:cNvGrpSpPr/>
          <p:nvPr/>
        </p:nvGrpSpPr>
        <p:grpSpPr>
          <a:xfrm>
            <a:off x="3253247" y="2409173"/>
            <a:ext cx="25497505" cy="10401028"/>
            <a:chOff x="3234055" y="2860302"/>
            <a:chExt cx="25497505" cy="1040102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a:t>
              </a:r>
            </a:p>
            <a:p>
              <a:r>
                <a:rPr lang="en-US" sz="2800" dirty="0">
                  <a:solidFill>
                    <a:schemeClr val="bg1"/>
                  </a:solidFill>
                </a:rPr>
                <a:t>	 PMP certified</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Prj Mgr, El Paso, TX</a:t>
              </a:r>
            </a:p>
            <a:p>
              <a:r>
                <a:rPr lang="en-US" sz="2800" dirty="0">
                  <a:solidFill>
                    <a:schemeClr val="bg1"/>
                  </a:solidFill>
                </a:rPr>
                <a:t>	PMP - CoS, QVE, SBO K3</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 </a:t>
              </a:r>
              <a:r>
                <a:rPr lang="en-US" sz="2800" dirty="0">
                  <a:solidFill>
                    <a:schemeClr val="bg1"/>
                  </a:solidFill>
                </a:rPr>
                <a:t>	</a:t>
              </a:r>
            </a:p>
            <a:p>
              <a:r>
                <a:rPr lang="en-US" sz="2800" dirty="0">
                  <a:solidFill>
                    <a:schemeClr val="bg1"/>
                  </a:solidFill>
                </a:rPr>
                <a:t>                   CoS,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Prj Mgr, MTY, MEX </a:t>
              </a:r>
            </a:p>
            <a:p>
              <a:r>
                <a:rPr lang="en-US" sz="2800" dirty="0">
                  <a:solidFill>
                    <a:schemeClr val="bg1"/>
                  </a:solidFill>
                </a:rPr>
                <a:t>	    CoS,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Sr. Prj Mgr, TXA, MEX</a:t>
              </a:r>
            </a:p>
            <a:p>
              <a:r>
                <a:rPr lang="en-US" sz="2800" dirty="0">
                  <a:solidFill>
                    <a:schemeClr val="bg1"/>
                  </a:solidFill>
                </a:rPr>
                <a:t>	Reb, CoS,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Prj Manager,  MTY MEX</a:t>
              </a:r>
            </a:p>
            <a:p>
              <a:r>
                <a:rPr lang="en-US" sz="2800"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6433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91482"/>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121634"/>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9429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8907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75365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26272" y="1781049"/>
            <a:ext cx="7622324" cy="2276790"/>
            <a:chOff x="11802792" y="1727169"/>
            <a:chExt cx="7622324" cy="2276790"/>
          </a:xfrm>
        </p:grpSpPr>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02792" y="1727169"/>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sp>
        <p:nvSpPr>
          <p:cNvPr id="96" name="TextBox 95">
            <a:extLst>
              <a:ext uri="{FF2B5EF4-FFF2-40B4-BE49-F238E27FC236}">
                <a16:creationId xmlns:a16="http://schemas.microsoft.com/office/drawing/2014/main" id="{E64726F4-85E3-4B0C-A45A-E08F49CA0350}"/>
              </a:ext>
            </a:extLst>
          </p:cNvPr>
          <p:cNvSpPr txBox="1"/>
          <p:nvPr/>
        </p:nvSpPr>
        <p:spPr>
          <a:xfrm>
            <a:off x="20326314"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0" name="Picture 119">
            <a:extLst>
              <a:ext uri="{FF2B5EF4-FFF2-40B4-BE49-F238E27FC236}">
                <a16:creationId xmlns:a16="http://schemas.microsoft.com/office/drawing/2014/main" id="{9405C701-33B4-47FF-94DB-8007DDEA30A3}"/>
              </a:ext>
            </a:extLst>
          </p:cNvPr>
          <p:cNvPicPr preferRelativeResize="0">
            <a:picLocks/>
          </p:cNvPicPr>
          <p:nvPr/>
        </p:nvPicPr>
        <p:blipFill rotWithShape="1">
          <a:blip r:embed="rId16"/>
          <a:srcRect l="10389" t="31541" r="78973" b="44510"/>
          <a:stretch/>
        </p:blipFill>
        <p:spPr>
          <a:xfrm>
            <a:off x="19549437" y="11674422"/>
            <a:ext cx="1444752" cy="1554480"/>
          </a:xfrm>
          <a:prstGeom prst="flowChartConnector">
            <a:avLst/>
          </a:prstGeom>
          <a:ln>
            <a:solidFill>
              <a:schemeClr val="accent1"/>
            </a:solidFill>
          </a:ln>
        </p:spPr>
      </p:pic>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3115415" y="4562068"/>
            <a:ext cx="6299238" cy="1757817"/>
            <a:chOff x="23132518" y="4615841"/>
            <a:chExt cx="629923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82A422FF-B44D-4DB1-B29A-B991D6FA3F23}"/>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a:off x="12428884" y="6495690"/>
            <a:ext cx="0" cy="5266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697507"/>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a:endCxn id="105" idx="2"/>
          </p:cNvCxnSpPr>
          <p:nvPr/>
        </p:nvCxnSpPr>
        <p:spPr>
          <a:xfrm>
            <a:off x="12428236" y="1176197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a:endCxn id="104" idx="2"/>
          </p:cNvCxnSpPr>
          <p:nvPr/>
        </p:nvCxnSpPr>
        <p:spPr>
          <a:xfrm>
            <a:off x="12421860" y="97584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11412"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27337" y="11681233"/>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12276" y="11183030"/>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13675718" y="9127967"/>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a:t>
            </a:r>
            <a:endParaRPr lang="en-US" sz="2800" b="1" dirty="0">
              <a:solidFill>
                <a:schemeClr val="bg1"/>
              </a:solidFill>
            </a:endParaRPr>
          </a:p>
          <a:p>
            <a:r>
              <a:rPr lang="en-US" sz="2000" b="1" dirty="0">
                <a:solidFill>
                  <a:schemeClr val="bg1"/>
                </a:solidFill>
              </a:rPr>
              <a:t>          Purchasing Project Specialist</a:t>
            </a:r>
          </a:p>
          <a:p>
            <a:r>
              <a:rPr lang="en-US" sz="2000" b="1" dirty="0">
                <a:solidFill>
                  <a:schemeClr val="bg1"/>
                </a:solidFill>
              </a:rPr>
              <a:t>          Productivity Workshop</a:t>
            </a:r>
          </a:p>
        </p:txBody>
      </p:sp>
      <p:pic>
        <p:nvPicPr>
          <p:cNvPr id="104" name="Picture 103">
            <a:extLst>
              <a:ext uri="{FF2B5EF4-FFF2-40B4-BE49-F238E27FC236}">
                <a16:creationId xmlns:a16="http://schemas.microsoft.com/office/drawing/2014/main" id="{CC99F406-D819-4542-BD54-2F384EF70F2B}"/>
              </a:ext>
            </a:extLst>
          </p:cNvPr>
          <p:cNvPicPr preferRelativeResize="0">
            <a:picLocks/>
          </p:cNvPicPr>
          <p:nvPr/>
        </p:nvPicPr>
        <p:blipFill rotWithShape="1">
          <a:blip r:embed="rId16"/>
          <a:srcRect l="10389" t="31541" r="78973" b="44510"/>
          <a:stretch/>
        </p:blipFill>
        <p:spPr>
          <a:xfrm>
            <a:off x="12932040" y="8985035"/>
            <a:ext cx="1444752" cy="1554480"/>
          </a:xfrm>
          <a:prstGeom prst="flowChartConnector">
            <a:avLst/>
          </a:prstGeom>
          <a:ln>
            <a:solidFill>
              <a:schemeClr val="accent1"/>
            </a:solidFill>
          </a:ln>
        </p:spPr>
      </p:pic>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6"/>
          <a:srcRect l="10389" t="31541" r="78973" b="44510"/>
          <a:stretch/>
        </p:blipFill>
        <p:spPr>
          <a:xfrm>
            <a:off x="12938200" y="10984738"/>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1681</Words>
  <Application>Microsoft Office PowerPoint</Application>
  <PresentationFormat>Custom</PresentationFormat>
  <Paragraphs>443</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2019-10-23T19:36:28Z</dcterms:modified>
</cp:coreProperties>
</file>